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335" r:id="rId5"/>
    <p:sldId id="336" r:id="rId6"/>
    <p:sldId id="337" r:id="rId7"/>
    <p:sldId id="348" r:id="rId8"/>
    <p:sldId id="349" r:id="rId9"/>
    <p:sldId id="338" r:id="rId10"/>
    <p:sldId id="350" r:id="rId11"/>
    <p:sldId id="353" r:id="rId12"/>
    <p:sldId id="352" r:id="rId13"/>
    <p:sldId id="354" r:id="rId14"/>
    <p:sldId id="355" r:id="rId15"/>
    <p:sldId id="351" r:id="rId16"/>
    <p:sldId id="356" r:id="rId17"/>
    <p:sldId id="357" r:id="rId18"/>
    <p:sldId id="358" r:id="rId19"/>
    <p:sldId id="359" r:id="rId20"/>
    <p:sldId id="360" r:id="rId21"/>
    <p:sldId id="361" r:id="rId22"/>
    <p:sldId id="362" r:id="rId23"/>
    <p:sldId id="364" r:id="rId24"/>
    <p:sldId id="363" r:id="rId25"/>
    <p:sldId id="340" r:id="rId26"/>
    <p:sldId id="341" r:id="rId27"/>
    <p:sldId id="342" r:id="rId28"/>
    <p:sldId id="345" r:id="rId29"/>
    <p:sldId id="34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67" autoAdjust="0"/>
  </p:normalViewPr>
  <p:slideViewPr>
    <p:cSldViewPr snapToGrid="0">
      <p:cViewPr varScale="1">
        <p:scale>
          <a:sx n="87" d="100"/>
          <a:sy n="87" d="100"/>
        </p:scale>
        <p:origin x="408" y="8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7/8/2024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hyperlink" Target="mailto:nampvhse182309@fpt.edu.vn"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301762" y="2540976"/>
            <a:ext cx="6096586" cy="993531"/>
          </a:xfrm>
        </p:spPr>
        <p:txBody>
          <a:bodyPr>
            <a:noAutofit/>
          </a:bodyPr>
          <a:lstStyle/>
          <a:p>
            <a:pPr algn="ctr"/>
            <a:r>
              <a:rPr lang="en-US" sz="3200" dirty="0"/>
              <a:t>Emotion Recognition with Machine Learning</a:t>
            </a:r>
          </a:p>
        </p:txBody>
      </p:sp>
      <p:sp>
        <p:nvSpPr>
          <p:cNvPr id="2" name="TextBox 1">
            <a:extLst>
              <a:ext uri="{FF2B5EF4-FFF2-40B4-BE49-F238E27FC236}">
                <a16:creationId xmlns:a16="http://schemas.microsoft.com/office/drawing/2014/main" id="{1C29DDE0-5C75-5DF1-3D10-292DE330DFCF}"/>
              </a:ext>
            </a:extLst>
          </p:cNvPr>
          <p:cNvSpPr txBox="1"/>
          <p:nvPr/>
        </p:nvSpPr>
        <p:spPr>
          <a:xfrm>
            <a:off x="7037003" y="3534507"/>
            <a:ext cx="2626104" cy="369332"/>
          </a:xfrm>
          <a:prstGeom prst="rect">
            <a:avLst/>
          </a:prstGeom>
          <a:noFill/>
        </p:spPr>
        <p:txBody>
          <a:bodyPr wrap="none" rtlCol="0">
            <a:spAutoFit/>
          </a:bodyPr>
          <a:lstStyle/>
          <a:p>
            <a:r>
              <a:rPr lang="en-US" b="1" dirty="0"/>
              <a:t>Computer Vision-SU24</a:t>
            </a:r>
          </a:p>
        </p:txBody>
      </p:sp>
      <p:sp>
        <p:nvSpPr>
          <p:cNvPr id="4" name="TextBox 3">
            <a:extLst>
              <a:ext uri="{FF2B5EF4-FFF2-40B4-BE49-F238E27FC236}">
                <a16:creationId xmlns:a16="http://schemas.microsoft.com/office/drawing/2014/main" id="{48DA5FC3-EB65-ECE0-D00A-7204C793339E}"/>
              </a:ext>
            </a:extLst>
          </p:cNvPr>
          <p:cNvSpPr txBox="1"/>
          <p:nvPr/>
        </p:nvSpPr>
        <p:spPr>
          <a:xfrm>
            <a:off x="6635996" y="3903839"/>
            <a:ext cx="3428118" cy="369332"/>
          </a:xfrm>
          <a:prstGeom prst="rect">
            <a:avLst/>
          </a:prstGeom>
          <a:noFill/>
        </p:spPr>
        <p:txBody>
          <a:bodyPr wrap="none" rtlCol="0">
            <a:spAutoFit/>
          </a:bodyPr>
          <a:lstStyle/>
          <a:p>
            <a:r>
              <a:rPr lang="fi-FI" dirty="0"/>
              <a:t>Phan Van Hai Nam— SE182309 </a:t>
            </a:r>
            <a:endParaRPr lang="en-US" b="1"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How do </a:t>
            </a:r>
            <a:r>
              <a:rPr lang="vi-VN" dirty="0"/>
              <a:t>LBP </a:t>
            </a:r>
            <a:r>
              <a:rPr lang="en-US" dirty="0"/>
              <a:t>work?</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sp>
        <p:nvSpPr>
          <p:cNvPr id="5" name="TextBox 4">
            <a:extLst>
              <a:ext uri="{FF2B5EF4-FFF2-40B4-BE49-F238E27FC236}">
                <a16:creationId xmlns:a16="http://schemas.microsoft.com/office/drawing/2014/main" id="{18F594D1-DF7A-879F-1E5C-3BECFC75FCBB}"/>
              </a:ext>
            </a:extLst>
          </p:cNvPr>
          <p:cNvSpPr txBox="1"/>
          <p:nvPr/>
        </p:nvSpPr>
        <p:spPr>
          <a:xfrm>
            <a:off x="893064" y="1591407"/>
            <a:ext cx="10431428" cy="2585323"/>
          </a:xfrm>
          <a:prstGeom prst="rect">
            <a:avLst/>
          </a:prstGeom>
          <a:solidFill>
            <a:schemeClr val="bg1"/>
          </a:solidFill>
        </p:spPr>
        <p:txBody>
          <a:bodyPr wrap="square" rtlCol="0">
            <a:spAutoFit/>
          </a:bodyPr>
          <a:lstStyle/>
          <a:p>
            <a:r>
              <a:rPr lang="vi-VN" b="1" i="0" dirty="0">
                <a:solidFill>
                  <a:srgbClr val="444444"/>
                </a:solidFill>
                <a:effectLst/>
                <a:highlight>
                  <a:srgbClr val="FFFFFF"/>
                </a:highlight>
                <a:latin typeface="Open Sans" panose="020B0606030504020204" pitchFamily="34" charset="0"/>
              </a:rPr>
              <a:t>Step 1: </a:t>
            </a:r>
            <a:r>
              <a:rPr lang="vi-VN" dirty="0">
                <a:solidFill>
                  <a:srgbClr val="444444"/>
                </a:solidFill>
                <a:highlight>
                  <a:srgbClr val="FFFFFF"/>
                </a:highlight>
                <a:latin typeface="Open Sans" panose="020B0606030504020204" pitchFamily="34" charset="0"/>
              </a:rPr>
              <a:t>Convert</a:t>
            </a:r>
            <a:r>
              <a:rPr lang="en-US" b="0" i="0" dirty="0">
                <a:solidFill>
                  <a:srgbClr val="444444"/>
                </a:solidFill>
                <a:effectLst/>
                <a:highlight>
                  <a:srgbClr val="FFFFFF"/>
                </a:highlight>
                <a:latin typeface="Open Sans" panose="020B0606030504020204" pitchFamily="34" charset="0"/>
              </a:rPr>
              <a:t> the image to grayscale</a:t>
            </a:r>
            <a:endParaRPr lang="vi-VN" b="0" i="0" dirty="0">
              <a:solidFill>
                <a:srgbClr val="444444"/>
              </a:solidFill>
              <a:effectLst/>
              <a:highlight>
                <a:srgbClr val="FFFFFF"/>
              </a:highlight>
              <a:latin typeface="Open Sans" panose="020B0606030504020204" pitchFamily="34" charset="0"/>
            </a:endParaRPr>
          </a:p>
          <a:p>
            <a:r>
              <a:rPr lang="vi-VN" b="1" dirty="0">
                <a:solidFill>
                  <a:srgbClr val="444444"/>
                </a:solidFill>
                <a:highlight>
                  <a:srgbClr val="FFFFFF"/>
                </a:highlight>
                <a:latin typeface="Open Sans" panose="020B0606030504020204" pitchFamily="34" charset="0"/>
              </a:rPr>
              <a:t>Step 2: </a:t>
            </a:r>
            <a:r>
              <a:rPr lang="en-US" b="0" i="0" dirty="0">
                <a:solidFill>
                  <a:srgbClr val="444444"/>
                </a:solidFill>
                <a:effectLst/>
                <a:highlight>
                  <a:srgbClr val="FFFFFF"/>
                </a:highlight>
                <a:latin typeface="Open Sans" panose="020B0606030504020204" pitchFamily="34" charset="0"/>
              </a:rPr>
              <a:t>For each pixel in the grayscale image, we select a neighborhood of size</a:t>
            </a:r>
            <a:r>
              <a:rPr lang="en-US" b="1" i="0" dirty="0">
                <a:solidFill>
                  <a:srgbClr val="444444"/>
                </a:solidFill>
                <a:effectLst/>
                <a:highlight>
                  <a:srgbClr val="FFFFFF"/>
                </a:highlight>
                <a:latin typeface="Open Sans" panose="020B0606030504020204" pitchFamily="34" charset="0"/>
              </a:rPr>
              <a:t> </a:t>
            </a:r>
            <a:r>
              <a:rPr lang="en-US" b="1" i="1" dirty="0">
                <a:solidFill>
                  <a:srgbClr val="444444"/>
                </a:solidFill>
                <a:effectLst/>
                <a:highlight>
                  <a:srgbClr val="FFFFFF"/>
                </a:highlight>
                <a:latin typeface="Open Sans" panose="020B0606030504020204" pitchFamily="34" charset="0"/>
              </a:rPr>
              <a:t>r</a:t>
            </a:r>
            <a:r>
              <a:rPr lang="en-US" b="1" i="0" dirty="0">
                <a:solidFill>
                  <a:srgbClr val="444444"/>
                </a:solidFill>
                <a:effectLst/>
                <a:highlight>
                  <a:srgbClr val="FFFFFF"/>
                </a:highlight>
                <a:latin typeface="Open Sans" panose="020B0606030504020204" pitchFamily="34" charset="0"/>
              </a:rPr>
              <a:t> </a:t>
            </a:r>
            <a:r>
              <a:rPr lang="en-US" b="0" i="0" dirty="0">
                <a:solidFill>
                  <a:srgbClr val="444444"/>
                </a:solidFill>
                <a:effectLst/>
                <a:highlight>
                  <a:srgbClr val="FFFFFF"/>
                </a:highlight>
                <a:latin typeface="Open Sans" panose="020B0606030504020204" pitchFamily="34" charset="0"/>
              </a:rPr>
              <a:t>surrounding the center pixel</a:t>
            </a:r>
            <a:endParaRPr lang="vi-VN" b="0" i="0" dirty="0">
              <a:solidFill>
                <a:srgbClr val="444444"/>
              </a:solidFill>
              <a:effectLst/>
              <a:highlight>
                <a:srgbClr val="FFFFFF"/>
              </a:highlight>
              <a:latin typeface="Open Sans" panose="020B0606030504020204" pitchFamily="34" charset="0"/>
            </a:endParaRPr>
          </a:p>
          <a:p>
            <a:r>
              <a:rPr lang="vi-VN" b="1" dirty="0">
                <a:solidFill>
                  <a:srgbClr val="444444"/>
                </a:solidFill>
                <a:highlight>
                  <a:srgbClr val="FFFFFF"/>
                </a:highlight>
                <a:latin typeface="Open Sans" panose="020B0606030504020204" pitchFamily="34" charset="0"/>
              </a:rPr>
              <a:t>Step 3: </a:t>
            </a:r>
            <a:r>
              <a:rPr lang="en-US" dirty="0">
                <a:solidFill>
                  <a:srgbClr val="444444"/>
                </a:solidFill>
                <a:highlight>
                  <a:srgbClr val="FFFFFF"/>
                </a:highlight>
                <a:latin typeface="Open Sans" panose="020B0606030504020204" pitchFamily="34" charset="0"/>
              </a:rPr>
              <a:t>If the intensity of the center pixel is greater-than-or-equal to its neighbor, then we set the value to 1; otherwise, we set it to 0.</a:t>
            </a:r>
            <a:endParaRPr lang="vi-VN" dirty="0">
              <a:solidFill>
                <a:srgbClr val="444444"/>
              </a:solidFill>
              <a:highlight>
                <a:srgbClr val="FFFFFF"/>
              </a:highlight>
              <a:latin typeface="Open Sans" panose="020B0606030504020204" pitchFamily="34" charset="0"/>
            </a:endParaRPr>
          </a:p>
          <a:p>
            <a:r>
              <a:rPr lang="vi-VN" b="1" i="0" dirty="0">
                <a:solidFill>
                  <a:srgbClr val="444444"/>
                </a:solidFill>
                <a:effectLst/>
                <a:highlight>
                  <a:srgbClr val="FFFFFF"/>
                </a:highlight>
                <a:latin typeface="Open Sans" panose="020B0606030504020204" pitchFamily="34" charset="0"/>
              </a:rPr>
              <a:t>Step 4: </a:t>
            </a:r>
            <a:r>
              <a:rPr lang="en-US" i="0" dirty="0">
                <a:solidFill>
                  <a:srgbClr val="444444"/>
                </a:solidFill>
                <a:effectLst/>
                <a:highlight>
                  <a:srgbClr val="FFFFFF"/>
                </a:highlight>
                <a:latin typeface="Open Sans" panose="020B0606030504020204" pitchFamily="34" charset="0"/>
              </a:rPr>
              <a:t>The results of this binary test are stored in an </a:t>
            </a:r>
            <a:r>
              <a:rPr lang="vi-VN" i="0" dirty="0">
                <a:solidFill>
                  <a:srgbClr val="444444"/>
                </a:solidFill>
                <a:effectLst/>
                <a:highlight>
                  <a:srgbClr val="FFFFFF"/>
                </a:highlight>
                <a:latin typeface="Open Sans" panose="020B0606030504020204" pitchFamily="34" charset="0"/>
              </a:rPr>
              <a:t>n</a:t>
            </a:r>
            <a:r>
              <a:rPr lang="en-US" i="0" dirty="0">
                <a:solidFill>
                  <a:srgbClr val="444444"/>
                </a:solidFill>
                <a:effectLst/>
                <a:highlight>
                  <a:srgbClr val="FFFFFF"/>
                </a:highlight>
                <a:latin typeface="Open Sans" panose="020B0606030504020204" pitchFamily="34" charset="0"/>
              </a:rPr>
              <a:t>-bit binary array, which we then convert to decimal</a:t>
            </a:r>
            <a:endParaRPr lang="vi-VN" i="0" dirty="0">
              <a:solidFill>
                <a:srgbClr val="444444"/>
              </a:solidFill>
              <a:effectLst/>
              <a:highlight>
                <a:srgbClr val="FFFFFF"/>
              </a:highlight>
              <a:latin typeface="Open Sans" panose="020B0606030504020204" pitchFamily="34" charset="0"/>
            </a:endParaRPr>
          </a:p>
          <a:p>
            <a:r>
              <a:rPr lang="vi-VN" b="1" dirty="0">
                <a:solidFill>
                  <a:srgbClr val="444444"/>
                </a:solidFill>
                <a:highlight>
                  <a:srgbClr val="FFFFFF"/>
                </a:highlight>
                <a:latin typeface="Open Sans" panose="020B0606030504020204" pitchFamily="34" charset="0"/>
              </a:rPr>
              <a:t>Step 5: </a:t>
            </a:r>
            <a:r>
              <a:rPr lang="en-US" b="0" i="0" dirty="0">
                <a:solidFill>
                  <a:srgbClr val="444444"/>
                </a:solidFill>
                <a:effectLst/>
                <a:highlight>
                  <a:srgbClr val="FFFFFF"/>
                </a:highlight>
                <a:latin typeface="Open Sans" panose="020B0606030504020204" pitchFamily="34" charset="0"/>
              </a:rPr>
              <a:t>LBP value is then calculated for this center pixel and stored in an output 2D array with the same width and height as our input image.</a:t>
            </a:r>
            <a:endParaRPr lang="en-US" dirty="0"/>
          </a:p>
        </p:txBody>
      </p:sp>
      <p:pic>
        <p:nvPicPr>
          <p:cNvPr id="5122" name="Picture 2">
            <a:extLst>
              <a:ext uri="{FF2B5EF4-FFF2-40B4-BE49-F238E27FC236}">
                <a16:creationId xmlns:a16="http://schemas.microsoft.com/office/drawing/2014/main" id="{94336D52-556A-2281-7EEA-3FD513B5B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352" y="4369105"/>
            <a:ext cx="2852459" cy="14720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75CAE60-87ED-CBE0-376F-1830C26CB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022" y="4352764"/>
            <a:ext cx="4075293" cy="1483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063122F-3B80-C8E9-6C0D-BE70D10A6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526" y="4369106"/>
            <a:ext cx="2510966" cy="1469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F361DF-617D-0C39-C505-75E0B8BDE8BA}"/>
              </a:ext>
            </a:extLst>
          </p:cNvPr>
          <p:cNvSpPr txBox="1"/>
          <p:nvPr/>
        </p:nvSpPr>
        <p:spPr>
          <a:xfrm>
            <a:off x="1819688" y="5802967"/>
            <a:ext cx="704616" cy="307777"/>
          </a:xfrm>
          <a:prstGeom prst="rect">
            <a:avLst/>
          </a:prstGeom>
          <a:noFill/>
        </p:spPr>
        <p:txBody>
          <a:bodyPr wrap="none" rtlCol="0">
            <a:spAutoFit/>
          </a:bodyPr>
          <a:lstStyle/>
          <a:p>
            <a:r>
              <a:rPr lang="vi-VN" sz="1400" b="1" dirty="0"/>
              <a:t>Step 3</a:t>
            </a:r>
            <a:endParaRPr lang="en-US" sz="1400" b="1" dirty="0"/>
          </a:p>
        </p:txBody>
      </p:sp>
      <p:sp>
        <p:nvSpPr>
          <p:cNvPr id="7" name="TextBox 6">
            <a:extLst>
              <a:ext uri="{FF2B5EF4-FFF2-40B4-BE49-F238E27FC236}">
                <a16:creationId xmlns:a16="http://schemas.microsoft.com/office/drawing/2014/main" id="{F2282210-3C4E-FA87-ABB9-1FC25A87A30B}"/>
              </a:ext>
            </a:extLst>
          </p:cNvPr>
          <p:cNvSpPr txBox="1"/>
          <p:nvPr/>
        </p:nvSpPr>
        <p:spPr>
          <a:xfrm>
            <a:off x="5936360" y="5801060"/>
            <a:ext cx="704616" cy="307777"/>
          </a:xfrm>
          <a:prstGeom prst="rect">
            <a:avLst/>
          </a:prstGeom>
          <a:noFill/>
        </p:spPr>
        <p:txBody>
          <a:bodyPr wrap="none" rtlCol="0">
            <a:spAutoFit/>
          </a:bodyPr>
          <a:lstStyle/>
          <a:p>
            <a:r>
              <a:rPr lang="vi-VN" sz="1400" b="1" dirty="0"/>
              <a:t>Step 4</a:t>
            </a:r>
            <a:endParaRPr lang="en-US" sz="1400" b="1" dirty="0"/>
          </a:p>
        </p:txBody>
      </p:sp>
      <p:sp>
        <p:nvSpPr>
          <p:cNvPr id="8" name="TextBox 7">
            <a:extLst>
              <a:ext uri="{FF2B5EF4-FFF2-40B4-BE49-F238E27FC236}">
                <a16:creationId xmlns:a16="http://schemas.microsoft.com/office/drawing/2014/main" id="{B39482C8-CF31-4B25-ECA3-27D11465372F}"/>
              </a:ext>
            </a:extLst>
          </p:cNvPr>
          <p:cNvSpPr txBox="1"/>
          <p:nvPr/>
        </p:nvSpPr>
        <p:spPr>
          <a:xfrm>
            <a:off x="9716701" y="5801060"/>
            <a:ext cx="704616" cy="307777"/>
          </a:xfrm>
          <a:prstGeom prst="rect">
            <a:avLst/>
          </a:prstGeom>
          <a:noFill/>
        </p:spPr>
        <p:txBody>
          <a:bodyPr wrap="none" rtlCol="0">
            <a:spAutoFit/>
          </a:bodyPr>
          <a:lstStyle/>
          <a:p>
            <a:r>
              <a:rPr lang="vi-VN" sz="1400" b="1" dirty="0"/>
              <a:t>Step 5</a:t>
            </a:r>
            <a:endParaRPr lang="en-US" sz="1400" b="1" dirty="0"/>
          </a:p>
        </p:txBody>
      </p:sp>
      <p:sp>
        <p:nvSpPr>
          <p:cNvPr id="9" name="Arrow: Right 8">
            <a:extLst>
              <a:ext uri="{FF2B5EF4-FFF2-40B4-BE49-F238E27FC236}">
                <a16:creationId xmlns:a16="http://schemas.microsoft.com/office/drawing/2014/main" id="{7894BB0E-A8B5-8423-483A-FB0123C84E36}"/>
              </a:ext>
            </a:extLst>
          </p:cNvPr>
          <p:cNvSpPr/>
          <p:nvPr/>
        </p:nvSpPr>
        <p:spPr>
          <a:xfrm>
            <a:off x="3754868" y="4946405"/>
            <a:ext cx="505097" cy="2960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6E8AE0F-5FD9-C08E-7D40-F511DD5D6D41}"/>
              </a:ext>
            </a:extLst>
          </p:cNvPr>
          <p:cNvSpPr/>
          <p:nvPr/>
        </p:nvSpPr>
        <p:spPr>
          <a:xfrm>
            <a:off x="8326315" y="4955780"/>
            <a:ext cx="505097" cy="2960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48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9684082" cy="1326514"/>
          </a:xfrm>
        </p:spPr>
        <p:txBody>
          <a:bodyPr/>
          <a:lstStyle/>
          <a:p>
            <a:r>
              <a:rPr lang="en-US" dirty="0"/>
              <a:t>Histograms of Oriented Gradients (HOG)</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
        <p:nvSpPr>
          <p:cNvPr id="8" name="Text Placeholder 3">
            <a:extLst>
              <a:ext uri="{FF2B5EF4-FFF2-40B4-BE49-F238E27FC236}">
                <a16:creationId xmlns:a16="http://schemas.microsoft.com/office/drawing/2014/main" id="{E04E5B46-D058-F86A-47B0-82DCCA26E1A2}"/>
              </a:ext>
            </a:extLst>
          </p:cNvPr>
          <p:cNvSpPr txBox="1">
            <a:spLocks/>
          </p:cNvSpPr>
          <p:nvPr/>
        </p:nvSpPr>
        <p:spPr>
          <a:xfrm>
            <a:off x="866355" y="1661746"/>
            <a:ext cx="8324089" cy="458487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is HOG?</a:t>
            </a:r>
            <a:endParaRPr lang="vi-VN" b="1" dirty="0"/>
          </a:p>
          <a:p>
            <a:pPr lvl="1"/>
            <a:r>
              <a:rPr lang="en-US" dirty="0"/>
              <a:t>A feature descriptor that captures the distribution of gradient orientations (edges) in an image.</a:t>
            </a:r>
            <a:endParaRPr lang="vi-VN" dirty="0"/>
          </a:p>
          <a:p>
            <a:pPr lvl="1"/>
            <a:r>
              <a:rPr lang="en-US" dirty="0"/>
              <a:t>Divides the image into cells, calculates gradient histograms for each cell, and normalizes them.</a:t>
            </a:r>
            <a:endParaRPr lang="vi-VN" dirty="0"/>
          </a:p>
          <a:p>
            <a:pPr lvl="1"/>
            <a:r>
              <a:rPr lang="en-US" dirty="0"/>
              <a:t>Creates a feature vector representing the image's shape information.</a:t>
            </a:r>
            <a:endParaRPr lang="vi-VN" dirty="0"/>
          </a:p>
          <a:p>
            <a:r>
              <a:rPr lang="en-US" b="1" dirty="0"/>
              <a:t>Why HOG for FER?</a:t>
            </a:r>
          </a:p>
          <a:p>
            <a:pPr lvl="1"/>
            <a:r>
              <a:rPr lang="en-US" dirty="0"/>
              <a:t>Effective at describing shape: Identifies structural elements like eyebrows and mouth contours.</a:t>
            </a:r>
          </a:p>
          <a:p>
            <a:pPr lvl="1"/>
            <a:r>
              <a:rPr lang="en-US" dirty="0"/>
              <a:t>Robust to local variations: Handles small changes in pose and appearance.</a:t>
            </a:r>
          </a:p>
          <a:p>
            <a:pPr lvl="1"/>
            <a:r>
              <a:rPr lang="en-US" dirty="0"/>
              <a:t>Encodes facial features: Distinguishes expressions based on the shape of facial </a:t>
            </a:r>
            <a:r>
              <a:rPr lang="vi-VN" dirty="0"/>
              <a:t>component.</a:t>
            </a:r>
            <a:endParaRPr lang="vi-VN" b="1" dirty="0"/>
          </a:p>
          <a:p>
            <a:endParaRPr lang="vi-VN" b="1" dirty="0"/>
          </a:p>
        </p:txBody>
      </p:sp>
      <p:pic>
        <p:nvPicPr>
          <p:cNvPr id="6153" name="Picture 9" descr="Hog visualization - HOG descriptor visualized on an image by plotting the 9×1 normalized histograms in the 8×8 cells.">
            <a:extLst>
              <a:ext uri="{FF2B5EF4-FFF2-40B4-BE49-F238E27FC236}">
                <a16:creationId xmlns:a16="http://schemas.microsoft.com/office/drawing/2014/main" id="{5D86C58D-7F83-0B56-4829-50AA21664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0444" y="1661747"/>
            <a:ext cx="2296203" cy="4584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201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3"/>
                                        </p:tgtEl>
                                        <p:attrNameLst>
                                          <p:attrName>style.visibility</p:attrName>
                                        </p:attrNameLst>
                                      </p:cBhvr>
                                      <p:to>
                                        <p:strVal val="visible"/>
                                      </p:to>
                                    </p:set>
                                    <p:animEffect transition="in" filter="fade">
                                      <p:cBhvr>
                                        <p:cTn id="12"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3" y="72518"/>
            <a:ext cx="10176451" cy="1326514"/>
          </a:xfrm>
        </p:spPr>
        <p:txBody>
          <a:bodyPr/>
          <a:lstStyle/>
          <a:p>
            <a:r>
              <a:rPr lang="en-US" dirty="0"/>
              <a:t>LBP and HOG in FER – A Powerful Combination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911352" y="1682496"/>
            <a:ext cx="8324089" cy="3493008"/>
          </a:xfrm>
        </p:spPr>
        <p:txBody>
          <a:bodyPr/>
          <a:lstStyle/>
          <a:p>
            <a:r>
              <a:rPr lang="en-US" b="1" dirty="0"/>
              <a:t>Complementary Strengths:</a:t>
            </a:r>
            <a:endParaRPr lang="vi-VN" b="1" dirty="0"/>
          </a:p>
          <a:p>
            <a:pPr lvl="1"/>
            <a:r>
              <a:rPr lang="en-US" dirty="0"/>
              <a:t>LBP captures texture details.</a:t>
            </a:r>
            <a:endParaRPr lang="vi-VN" dirty="0"/>
          </a:p>
          <a:p>
            <a:pPr lvl="1"/>
            <a:r>
              <a:rPr lang="en-US" dirty="0"/>
              <a:t>HOG focuses on shape information.</a:t>
            </a:r>
            <a:endParaRPr lang="vi-VN" dirty="0"/>
          </a:p>
          <a:p>
            <a:pPr marL="457200" lvl="1" indent="0">
              <a:buNone/>
            </a:pPr>
            <a:endParaRPr lang="vi-VN" dirty="0"/>
          </a:p>
          <a:p>
            <a:r>
              <a:rPr lang="en-US" b="1" dirty="0"/>
              <a:t>Combined Use:</a:t>
            </a:r>
            <a:endParaRPr lang="en-US" dirty="0"/>
          </a:p>
          <a:p>
            <a:pPr lvl="1"/>
            <a:r>
              <a:rPr lang="en-US" dirty="0"/>
              <a:t>By combining LBP and HOG features, we can create a richer representation of facial expressions.</a:t>
            </a:r>
          </a:p>
          <a:p>
            <a:pPr lvl="1"/>
            <a:r>
              <a:rPr lang="en-US" dirty="0"/>
              <a:t>This can lead to improved accuracy in emotion recognition tasks.</a:t>
            </a:r>
          </a:p>
          <a:p>
            <a:pPr marL="0" indent="0">
              <a:buNone/>
            </a:pPr>
            <a:endParaRPr lang="vi-VN"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42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normAutofit/>
          </a:bodyPr>
          <a:lstStyle/>
          <a:p>
            <a:r>
              <a:rPr lang="en-US" sz="3600" dirty="0"/>
              <a:t>Dataset</a:t>
            </a:r>
          </a:p>
        </p:txBody>
      </p:sp>
    </p:spTree>
    <p:extLst>
      <p:ext uri="{BB962C8B-B14F-4D97-AF65-F5344CB8AC3E}">
        <p14:creationId xmlns:p14="http://schemas.microsoft.com/office/powerpoint/2010/main" val="306282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EF79F84-304B-BB1F-8852-C6CE04D9F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91"/>
          <a:stretch/>
        </p:blipFill>
        <p:spPr bwMode="auto">
          <a:xfrm>
            <a:off x="1335963" y="4760965"/>
            <a:ext cx="9520074" cy="1605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About FER-2013 Dataset</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786500" y="1589064"/>
            <a:ext cx="8324089" cy="3493008"/>
          </a:xfrm>
        </p:spPr>
        <p:txBody>
          <a:bodyPr/>
          <a:lstStyle/>
          <a:p>
            <a:r>
              <a:rPr lang="en-US" dirty="0"/>
              <a:t>The data consists of 48x48 pixel grayscale images of faces. The faces have been automatically registered so that the face is more or less </a:t>
            </a:r>
            <a:r>
              <a:rPr lang="en-US" dirty="0" err="1"/>
              <a:t>centred</a:t>
            </a:r>
            <a:r>
              <a:rPr lang="en-US" dirty="0"/>
              <a:t> and occupies about the same amount of space in each image.</a:t>
            </a:r>
          </a:p>
          <a:p>
            <a:r>
              <a:rPr lang="en-US" dirty="0"/>
              <a:t>The task is to categorize each face based on the emotion shown in the facial expression into one of seven categories (0=Angry, 1=Disgust, 2=Fear, 3=Happy, 4=Sad, 5=Surprise, 6=Neutral). The training set consists of 28,709 examples and the public test set consists of 3,589 examples.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75786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FER-2013 Data Structure</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786500" y="1589064"/>
            <a:ext cx="8090337" cy="4657558"/>
          </a:xfrm>
        </p:spPr>
        <p:txBody>
          <a:bodyPr>
            <a:normAutofit fontScale="92500"/>
          </a:bodyPr>
          <a:lstStyle/>
          <a:p>
            <a:r>
              <a:rPr lang="en-US" b="1" dirty="0"/>
              <a:t>The dataset is organized into two main directories:</a:t>
            </a:r>
          </a:p>
          <a:p>
            <a:pPr lvl="1"/>
            <a:r>
              <a:rPr lang="en-US" dirty="0"/>
              <a:t>train: Contains 28,709 training examples, each in a subdirectory corresponding to its emotion label.</a:t>
            </a:r>
          </a:p>
          <a:p>
            <a:pPr lvl="1"/>
            <a:r>
              <a:rPr lang="en-US" dirty="0"/>
              <a:t>test: Contains 3,589 test examples, organized into subdirectories.</a:t>
            </a:r>
          </a:p>
          <a:p>
            <a:pPr lvl="1"/>
            <a:r>
              <a:rPr lang="en-US" sz="1800" b="1" i="0" dirty="0">
                <a:solidFill>
                  <a:srgbClr val="000000"/>
                </a:solidFill>
                <a:effectLst/>
                <a:latin typeface="CharterBT-Roman"/>
              </a:rPr>
              <a:t>Each subdirectory (e.g., </a:t>
            </a:r>
            <a:r>
              <a:rPr lang="en-US" sz="1800" b="1" i="0" dirty="0">
                <a:solidFill>
                  <a:srgbClr val="000000"/>
                </a:solidFill>
                <a:effectLst/>
                <a:latin typeface="CMTT12"/>
              </a:rPr>
              <a:t>angry</a:t>
            </a:r>
            <a:r>
              <a:rPr lang="en-US" sz="1800" b="1" i="0" dirty="0">
                <a:solidFill>
                  <a:srgbClr val="000000"/>
                </a:solidFill>
                <a:effectLst/>
                <a:latin typeface="CharterBT-Roman"/>
              </a:rPr>
              <a:t>, </a:t>
            </a:r>
            <a:r>
              <a:rPr lang="en-US" sz="1800" b="1" i="0" dirty="0">
                <a:solidFill>
                  <a:srgbClr val="000000"/>
                </a:solidFill>
                <a:effectLst/>
                <a:latin typeface="CMTT12"/>
              </a:rPr>
              <a:t>happy</a:t>
            </a:r>
            <a:r>
              <a:rPr lang="en-US" sz="1800" b="1" i="0" dirty="0">
                <a:solidFill>
                  <a:srgbClr val="000000"/>
                </a:solidFill>
                <a:effectLst/>
                <a:latin typeface="CharterBT-Roman"/>
              </a:rPr>
              <a:t>) holds the </a:t>
            </a:r>
            <a:r>
              <a:rPr lang="en-US" sz="1800" b="1" i="0" dirty="0">
                <a:solidFill>
                  <a:srgbClr val="000000"/>
                </a:solidFill>
                <a:effectLst/>
                <a:latin typeface="CMTT12"/>
              </a:rPr>
              <a:t>.jpg </a:t>
            </a:r>
            <a:r>
              <a:rPr lang="en-US" sz="1800" b="1" i="0" dirty="0">
                <a:solidFill>
                  <a:srgbClr val="000000"/>
                </a:solidFill>
                <a:effectLst/>
                <a:latin typeface="CharterBT-Roman"/>
              </a:rPr>
              <a:t>image files for that specific emotion</a:t>
            </a:r>
            <a:r>
              <a:rPr lang="en-US" b="1" dirty="0"/>
              <a:t> </a:t>
            </a:r>
            <a:br>
              <a:rPr lang="en-US" dirty="0"/>
            </a:br>
            <a:endParaRPr lang="en-US" dirty="0"/>
          </a:p>
          <a:p>
            <a:r>
              <a:rPr lang="en-US" sz="2100" b="1" dirty="0"/>
              <a:t>CSV File Creation :</a:t>
            </a:r>
          </a:p>
          <a:p>
            <a:pPr lvl="1"/>
            <a:r>
              <a:rPr lang="en-US" dirty="0"/>
              <a:t>To facilitate data loading and processing, CSV files were generated for both the training and test sets.</a:t>
            </a:r>
          </a:p>
          <a:p>
            <a:pPr lvl="1"/>
            <a:r>
              <a:rPr lang="en-US" dirty="0"/>
              <a:t>To facilitate data loading and processing, CSV files were generated for both the training and test sets.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pic>
        <p:nvPicPr>
          <p:cNvPr id="6" name="Picture 5">
            <a:extLst>
              <a:ext uri="{FF2B5EF4-FFF2-40B4-BE49-F238E27FC236}">
                <a16:creationId xmlns:a16="http://schemas.microsoft.com/office/drawing/2014/main" id="{E2679093-890B-5404-2644-E6CF5829EFBD}"/>
              </a:ext>
            </a:extLst>
          </p:cNvPr>
          <p:cNvPicPr>
            <a:picLocks noChangeAspect="1"/>
          </p:cNvPicPr>
          <p:nvPr/>
        </p:nvPicPr>
        <p:blipFill>
          <a:blip r:embed="rId2"/>
          <a:stretch>
            <a:fillRect/>
          </a:stretch>
        </p:blipFill>
        <p:spPr>
          <a:xfrm>
            <a:off x="8876837" y="735775"/>
            <a:ext cx="3315163" cy="6030167"/>
          </a:xfrm>
          <a:prstGeom prst="rect">
            <a:avLst/>
          </a:prstGeom>
        </p:spPr>
      </p:pic>
    </p:spTree>
    <p:extLst>
      <p:ext uri="{BB962C8B-B14F-4D97-AF65-F5344CB8AC3E}">
        <p14:creationId xmlns:p14="http://schemas.microsoft.com/office/powerpoint/2010/main" val="333404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Processing imbalanced data</a:t>
            </a: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5" name="Content Placeholder 4">
            <a:extLst>
              <a:ext uri="{FF2B5EF4-FFF2-40B4-BE49-F238E27FC236}">
                <a16:creationId xmlns:a16="http://schemas.microsoft.com/office/drawing/2014/main" id="{3E27244D-9A07-5DAC-E67B-E59E869B4658}"/>
              </a:ext>
            </a:extLst>
          </p:cNvPr>
          <p:cNvSpPr>
            <a:spLocks noGrp="1"/>
          </p:cNvSpPr>
          <p:nvPr>
            <p:ph sz="quarter" idx="13"/>
          </p:nvPr>
        </p:nvSpPr>
        <p:spPr/>
        <p:txBody>
          <a:bodyPr>
            <a:normAutofit fontScale="92500" lnSpcReduction="10000"/>
          </a:bodyPr>
          <a:lstStyle/>
          <a:p>
            <a:r>
              <a:rPr lang="en-US" dirty="0"/>
              <a:t>Notably, the ’disgust’ class is severely underrepresented with only 436 samples.       </a:t>
            </a:r>
            <a:r>
              <a:rPr lang="en-US" b="1" dirty="0"/>
              <a:t>=&gt; Drop this class</a:t>
            </a:r>
          </a:p>
          <a:p>
            <a:r>
              <a:rPr lang="en-US" dirty="0" err="1"/>
              <a:t>Undersampling</a:t>
            </a:r>
            <a:r>
              <a:rPr lang="en-US" dirty="0"/>
              <a:t> of Majority Classes: for each class with more than 3000 samples.    </a:t>
            </a:r>
            <a:r>
              <a:rPr lang="en-US" b="1" dirty="0"/>
              <a:t>=&gt;</a:t>
            </a:r>
            <a:r>
              <a:rPr lang="en-US" dirty="0"/>
              <a:t> </a:t>
            </a:r>
            <a:r>
              <a:rPr lang="en-US" b="1" dirty="0"/>
              <a:t>the number of samples was reduced to approximately 3000</a:t>
            </a:r>
          </a:p>
          <a:p>
            <a:endParaRPr lang="en-US" dirty="0"/>
          </a:p>
        </p:txBody>
      </p:sp>
      <p:pic>
        <p:nvPicPr>
          <p:cNvPr id="11" name="Picture 10">
            <a:extLst>
              <a:ext uri="{FF2B5EF4-FFF2-40B4-BE49-F238E27FC236}">
                <a16:creationId xmlns:a16="http://schemas.microsoft.com/office/drawing/2014/main" id="{60DBC51E-979A-56E8-5529-9E7C978C1E01}"/>
              </a:ext>
            </a:extLst>
          </p:cNvPr>
          <p:cNvPicPr>
            <a:picLocks noChangeAspect="1"/>
          </p:cNvPicPr>
          <p:nvPr/>
        </p:nvPicPr>
        <p:blipFill>
          <a:blip r:embed="rId2"/>
          <a:stretch>
            <a:fillRect/>
          </a:stretch>
        </p:blipFill>
        <p:spPr>
          <a:xfrm>
            <a:off x="4155889" y="2215885"/>
            <a:ext cx="7681616" cy="3402542"/>
          </a:xfrm>
          <a:prstGeom prst="rect">
            <a:avLst/>
          </a:prstGeom>
        </p:spPr>
      </p:pic>
    </p:spTree>
    <p:extLst>
      <p:ext uri="{BB962C8B-B14F-4D97-AF65-F5344CB8AC3E}">
        <p14:creationId xmlns:p14="http://schemas.microsoft.com/office/powerpoint/2010/main" val="270019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Face Feature Extraction</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pic>
        <p:nvPicPr>
          <p:cNvPr id="11" name="Picture 10">
            <a:extLst>
              <a:ext uri="{FF2B5EF4-FFF2-40B4-BE49-F238E27FC236}">
                <a16:creationId xmlns:a16="http://schemas.microsoft.com/office/drawing/2014/main" id="{50372982-D800-E789-C942-CFD80E0CEBFE}"/>
              </a:ext>
            </a:extLst>
          </p:cNvPr>
          <p:cNvPicPr>
            <a:picLocks noChangeAspect="1"/>
          </p:cNvPicPr>
          <p:nvPr/>
        </p:nvPicPr>
        <p:blipFill>
          <a:blip r:embed="rId2"/>
          <a:stretch>
            <a:fillRect/>
          </a:stretch>
        </p:blipFill>
        <p:spPr>
          <a:xfrm>
            <a:off x="1264439" y="1661386"/>
            <a:ext cx="9662424" cy="4322881"/>
          </a:xfrm>
          <a:prstGeom prst="rect">
            <a:avLst/>
          </a:prstGeom>
        </p:spPr>
      </p:pic>
      <p:sp>
        <p:nvSpPr>
          <p:cNvPr id="12" name="TextBox 11">
            <a:extLst>
              <a:ext uri="{FF2B5EF4-FFF2-40B4-BE49-F238E27FC236}">
                <a16:creationId xmlns:a16="http://schemas.microsoft.com/office/drawing/2014/main" id="{8B234B51-2456-219C-23E9-73249ACD03A8}"/>
              </a:ext>
            </a:extLst>
          </p:cNvPr>
          <p:cNvSpPr txBox="1"/>
          <p:nvPr/>
        </p:nvSpPr>
        <p:spPr>
          <a:xfrm>
            <a:off x="3807404" y="5196614"/>
            <a:ext cx="4343177" cy="369332"/>
          </a:xfrm>
          <a:prstGeom prst="rect">
            <a:avLst/>
          </a:prstGeom>
          <a:noFill/>
        </p:spPr>
        <p:txBody>
          <a:bodyPr wrap="none" rtlCol="0">
            <a:spAutoFit/>
          </a:bodyPr>
          <a:lstStyle/>
          <a:p>
            <a:r>
              <a:rPr lang="en-US" dirty="0">
                <a:solidFill>
                  <a:srgbClr val="FF0000"/>
                </a:solidFill>
                <a:latin typeface="CharterBT-Roman"/>
              </a:rPr>
              <a:t>=&gt; T</a:t>
            </a:r>
            <a:r>
              <a:rPr lang="en-US" sz="1800" i="0" dirty="0">
                <a:solidFill>
                  <a:srgbClr val="FF0000"/>
                </a:solidFill>
                <a:effectLst/>
                <a:latin typeface="CharterBT-Roman"/>
              </a:rPr>
              <a:t>he dimensionality of the features is 130</a:t>
            </a:r>
            <a:r>
              <a:rPr lang="en-US" dirty="0">
                <a:solidFill>
                  <a:srgbClr val="FF0000"/>
                </a:solidFill>
              </a:rPr>
              <a:t> </a:t>
            </a:r>
          </a:p>
        </p:txBody>
      </p:sp>
    </p:spTree>
    <p:extLst>
      <p:ext uri="{BB962C8B-B14F-4D97-AF65-F5344CB8AC3E}">
        <p14:creationId xmlns:p14="http://schemas.microsoft.com/office/powerpoint/2010/main" val="240769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Face Feature Visualization of training set</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pic>
        <p:nvPicPr>
          <p:cNvPr id="5" name="Picture 4">
            <a:extLst>
              <a:ext uri="{FF2B5EF4-FFF2-40B4-BE49-F238E27FC236}">
                <a16:creationId xmlns:a16="http://schemas.microsoft.com/office/drawing/2014/main" id="{ED24D93C-4FB7-6F76-3E6C-232D674F420C}"/>
              </a:ext>
            </a:extLst>
          </p:cNvPr>
          <p:cNvPicPr>
            <a:picLocks noChangeAspect="1"/>
          </p:cNvPicPr>
          <p:nvPr/>
        </p:nvPicPr>
        <p:blipFill>
          <a:blip r:embed="rId2"/>
          <a:stretch>
            <a:fillRect/>
          </a:stretch>
        </p:blipFill>
        <p:spPr>
          <a:xfrm>
            <a:off x="893064" y="1502255"/>
            <a:ext cx="4584544" cy="4641143"/>
          </a:xfrm>
          <a:prstGeom prst="rect">
            <a:avLst/>
          </a:prstGeom>
        </p:spPr>
      </p:pic>
      <p:pic>
        <p:nvPicPr>
          <p:cNvPr id="7" name="Picture 6">
            <a:extLst>
              <a:ext uri="{FF2B5EF4-FFF2-40B4-BE49-F238E27FC236}">
                <a16:creationId xmlns:a16="http://schemas.microsoft.com/office/drawing/2014/main" id="{085AE95D-8570-D715-9568-50444809E5DD}"/>
              </a:ext>
            </a:extLst>
          </p:cNvPr>
          <p:cNvPicPr>
            <a:picLocks noChangeAspect="1"/>
          </p:cNvPicPr>
          <p:nvPr/>
        </p:nvPicPr>
        <p:blipFill>
          <a:blip r:embed="rId3"/>
          <a:stretch>
            <a:fillRect/>
          </a:stretch>
        </p:blipFill>
        <p:spPr>
          <a:xfrm>
            <a:off x="6745628" y="1502255"/>
            <a:ext cx="4535020" cy="4641143"/>
          </a:xfrm>
          <a:prstGeom prst="rect">
            <a:avLst/>
          </a:prstGeom>
        </p:spPr>
      </p:pic>
    </p:spTree>
    <p:extLst>
      <p:ext uri="{BB962C8B-B14F-4D97-AF65-F5344CB8AC3E}">
        <p14:creationId xmlns:p14="http://schemas.microsoft.com/office/powerpoint/2010/main" val="189786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BB00-F6C8-E839-74C8-0029C6AD87EC}"/>
              </a:ext>
            </a:extLst>
          </p:cNvPr>
          <p:cNvSpPr>
            <a:spLocks noGrp="1"/>
          </p:cNvSpPr>
          <p:nvPr>
            <p:ph type="title"/>
          </p:nvPr>
        </p:nvSpPr>
        <p:spPr>
          <a:xfrm>
            <a:off x="899160" y="137160"/>
            <a:ext cx="6172200" cy="1249680"/>
          </a:xfrm>
        </p:spPr>
        <p:txBody>
          <a:bodyPr anchor="b">
            <a:normAutofit/>
          </a:bodyPr>
          <a:lstStyle/>
          <a:p>
            <a:r>
              <a:rPr lang="vi-VN"/>
              <a:t>Random Forest</a:t>
            </a:r>
            <a:endParaRPr lang="en-US"/>
          </a:p>
        </p:txBody>
      </p:sp>
      <p:sp>
        <p:nvSpPr>
          <p:cNvPr id="14" name="Text Placeholder 2">
            <a:extLst>
              <a:ext uri="{FF2B5EF4-FFF2-40B4-BE49-F238E27FC236}">
                <a16:creationId xmlns:a16="http://schemas.microsoft.com/office/drawing/2014/main" id="{4BC8BDFE-2408-654C-1958-9C5B9AB26DFA}"/>
              </a:ext>
            </a:extLst>
          </p:cNvPr>
          <p:cNvSpPr>
            <a:spLocks noGrp="1"/>
          </p:cNvSpPr>
          <p:nvPr>
            <p:ph type="body" sz="quarter" idx="11"/>
          </p:nvPr>
        </p:nvSpPr>
        <p:spPr>
          <a:xfrm>
            <a:off x="899159" y="2026920"/>
            <a:ext cx="3409071" cy="3901758"/>
          </a:xfrm>
        </p:spPr>
        <p:txBody>
          <a:bodyPr/>
          <a:lstStyle/>
          <a:p>
            <a:pPr algn="just"/>
            <a:r>
              <a:rPr lang="en-US" dirty="0"/>
              <a:t>Random Forest is a robust machine learning algorithm that is widely used for both classification and regression tasks. It is an ensemble method, which means it combines the output of multiple decision trees to reach a single result</a:t>
            </a:r>
          </a:p>
        </p:txBody>
      </p:sp>
      <p:pic>
        <p:nvPicPr>
          <p:cNvPr id="7" name="Content Placeholder 6" descr="A screenshot of a computer screen&#10;&#10;Description automatically generated">
            <a:extLst>
              <a:ext uri="{FF2B5EF4-FFF2-40B4-BE49-F238E27FC236}">
                <a16:creationId xmlns:a16="http://schemas.microsoft.com/office/drawing/2014/main" id="{8CACEA31-4FBA-EA35-BB39-F84C01A18479}"/>
              </a:ext>
            </a:extLst>
          </p:cNvPr>
          <p:cNvPicPr>
            <a:picLocks noGrp="1" noChangeAspect="1"/>
          </p:cNvPicPr>
          <p:nvPr>
            <p:ph sz="quarter" idx="13"/>
          </p:nvPr>
        </p:nvPicPr>
        <p:blipFill>
          <a:blip r:embed="rId2"/>
          <a:stretch>
            <a:fillRect/>
          </a:stretch>
        </p:blipFill>
        <p:spPr>
          <a:xfrm>
            <a:off x="5213760" y="2026603"/>
            <a:ext cx="5391282" cy="3902075"/>
          </a:xfrm>
          <a:noFill/>
        </p:spPr>
      </p:pic>
      <p:sp>
        <p:nvSpPr>
          <p:cNvPr id="5" name="Slide Number Placeholder 4">
            <a:extLst>
              <a:ext uri="{FF2B5EF4-FFF2-40B4-BE49-F238E27FC236}">
                <a16:creationId xmlns:a16="http://schemas.microsoft.com/office/drawing/2014/main" id="{E486394E-2AF4-BBA9-5269-BFE67721B977}"/>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19</a:t>
            </a:fld>
            <a:endParaRPr lang="en-US"/>
          </a:p>
        </p:txBody>
      </p:sp>
    </p:spTree>
    <p:extLst>
      <p:ext uri="{BB962C8B-B14F-4D97-AF65-F5344CB8AC3E}">
        <p14:creationId xmlns:p14="http://schemas.microsoft.com/office/powerpoint/2010/main" val="4595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vi-VN" dirty="0"/>
              <a:t>Outline</a:t>
            </a:r>
            <a:endParaRPr lang="en-US" dirty="0"/>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Overview of Facial Emotion Recognition (FER)</a:t>
            </a:r>
          </a:p>
          <a:p>
            <a:r>
              <a:rPr lang="en-US" dirty="0"/>
              <a:t>Project Goals</a:t>
            </a:r>
            <a:endParaRPr lang="vi-VN" dirty="0"/>
          </a:p>
          <a:p>
            <a:r>
              <a:rPr lang="en-US" dirty="0"/>
              <a:t>Methodology</a:t>
            </a:r>
            <a:endParaRPr lang="vi-VN" dirty="0"/>
          </a:p>
          <a:p>
            <a:r>
              <a:rPr lang="en-US" dirty="0"/>
              <a:t>Experimental Results</a:t>
            </a:r>
            <a:endParaRPr lang="vi-VN" dirty="0"/>
          </a:p>
          <a:p>
            <a:r>
              <a:rPr lang="en-US" dirty="0"/>
              <a:t>Conclusions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BB00-F6C8-E839-74C8-0029C6AD87EC}"/>
              </a:ext>
            </a:extLst>
          </p:cNvPr>
          <p:cNvSpPr>
            <a:spLocks noGrp="1"/>
          </p:cNvSpPr>
          <p:nvPr>
            <p:ph type="title"/>
          </p:nvPr>
        </p:nvSpPr>
        <p:spPr>
          <a:xfrm>
            <a:off x="893064" y="72518"/>
            <a:ext cx="10405174" cy="1326514"/>
          </a:xfrm>
        </p:spPr>
        <p:txBody>
          <a:bodyPr anchor="b">
            <a:normAutofit/>
          </a:bodyPr>
          <a:lstStyle/>
          <a:p>
            <a:r>
              <a:rPr lang="vi-VN" dirty="0"/>
              <a:t>Stochastic Gradient Descent</a:t>
            </a:r>
            <a:endParaRPr lang="en-US" dirty="0"/>
          </a:p>
        </p:txBody>
      </p:sp>
      <p:pic>
        <p:nvPicPr>
          <p:cNvPr id="6" name="Picture 2">
            <a:extLst>
              <a:ext uri="{FF2B5EF4-FFF2-40B4-BE49-F238E27FC236}">
                <a16:creationId xmlns:a16="http://schemas.microsoft.com/office/drawing/2014/main" id="{AB10DEC1-EF57-B451-B5CA-11D7B62334F8}"/>
              </a:ext>
            </a:extLst>
          </p:cNvPr>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l="4942" r="1017" b="-1"/>
          <a:stretch/>
        </p:blipFill>
        <p:spPr bwMode="auto">
          <a:xfrm>
            <a:off x="911352" y="2058669"/>
            <a:ext cx="6192838" cy="3687763"/>
          </a:xfrm>
          <a:prstGeom prst="rect">
            <a:avLst/>
          </a:prstGeom>
          <a:solidFill>
            <a:srgbClr val="FFFFFF"/>
          </a:solidFill>
        </p:spPr>
      </p:pic>
      <p:sp>
        <p:nvSpPr>
          <p:cNvPr id="14" name="Text Placeholder 2">
            <a:extLst>
              <a:ext uri="{FF2B5EF4-FFF2-40B4-BE49-F238E27FC236}">
                <a16:creationId xmlns:a16="http://schemas.microsoft.com/office/drawing/2014/main" id="{4BC8BDFE-2408-654C-1958-9C5B9AB26DFA}"/>
              </a:ext>
            </a:extLst>
          </p:cNvPr>
          <p:cNvSpPr>
            <a:spLocks noGrp="1"/>
          </p:cNvSpPr>
          <p:nvPr>
            <p:ph sz="quarter" idx="13"/>
          </p:nvPr>
        </p:nvSpPr>
        <p:spPr>
          <a:xfrm>
            <a:off x="8160025" y="2058670"/>
            <a:ext cx="3138213" cy="3687763"/>
          </a:xfrm>
        </p:spPr>
        <p:txBody>
          <a:bodyPr>
            <a:normAutofit/>
          </a:bodyPr>
          <a:lstStyle/>
          <a:p>
            <a:r>
              <a:rPr lang="en-US" dirty="0"/>
              <a:t>Stochastic Gradient Descent (SGD) is an iterative method used for optimizing an objective function with suitable smoothness properties, such as differentiable or subdifferentiable</a:t>
            </a:r>
          </a:p>
        </p:txBody>
      </p:sp>
      <p:sp>
        <p:nvSpPr>
          <p:cNvPr id="5" name="Slide Number Placeholder 4">
            <a:extLst>
              <a:ext uri="{FF2B5EF4-FFF2-40B4-BE49-F238E27FC236}">
                <a16:creationId xmlns:a16="http://schemas.microsoft.com/office/drawing/2014/main" id="{E486394E-2AF4-BBA9-5269-BFE67721B97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20</a:t>
            </a:fld>
            <a:endParaRPr lang="en-US"/>
          </a:p>
        </p:txBody>
      </p:sp>
    </p:spTree>
    <p:extLst>
      <p:ext uri="{BB962C8B-B14F-4D97-AF65-F5344CB8AC3E}">
        <p14:creationId xmlns:p14="http://schemas.microsoft.com/office/powerpoint/2010/main" val="280403762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BB00-F6C8-E839-74C8-0029C6AD87EC}"/>
              </a:ext>
            </a:extLst>
          </p:cNvPr>
          <p:cNvSpPr>
            <a:spLocks noGrp="1"/>
          </p:cNvSpPr>
          <p:nvPr>
            <p:ph type="title"/>
          </p:nvPr>
        </p:nvSpPr>
        <p:spPr>
          <a:xfrm>
            <a:off x="899160" y="137160"/>
            <a:ext cx="6172200" cy="1249680"/>
          </a:xfrm>
        </p:spPr>
        <p:txBody>
          <a:bodyPr anchor="b">
            <a:normAutofit/>
          </a:bodyPr>
          <a:lstStyle/>
          <a:p>
            <a:r>
              <a:rPr lang="vi-VN" dirty="0"/>
              <a:t>Multilayer Perceptron </a:t>
            </a:r>
            <a:endParaRPr lang="en-US" dirty="0"/>
          </a:p>
        </p:txBody>
      </p:sp>
      <p:sp>
        <p:nvSpPr>
          <p:cNvPr id="14" name="Text Placeholder 2">
            <a:extLst>
              <a:ext uri="{FF2B5EF4-FFF2-40B4-BE49-F238E27FC236}">
                <a16:creationId xmlns:a16="http://schemas.microsoft.com/office/drawing/2014/main" id="{4BC8BDFE-2408-654C-1958-9C5B9AB26DFA}"/>
              </a:ext>
            </a:extLst>
          </p:cNvPr>
          <p:cNvSpPr>
            <a:spLocks noGrp="1"/>
          </p:cNvSpPr>
          <p:nvPr>
            <p:ph type="body" sz="quarter" idx="11"/>
          </p:nvPr>
        </p:nvSpPr>
        <p:spPr>
          <a:xfrm>
            <a:off x="899159" y="2026920"/>
            <a:ext cx="3409071" cy="3901758"/>
          </a:xfrm>
        </p:spPr>
        <p:txBody>
          <a:bodyPr/>
          <a:lstStyle/>
          <a:p>
            <a:pPr algn="just"/>
            <a:r>
              <a:rPr lang="en-US" dirty="0"/>
              <a:t>Multilayer Perceptron (MLP) is a type of artificial neural network that consists of multiple layers of neurons. It’s a modern feedforward network, notable for being able to distinguish data that is not linearly separable</a:t>
            </a:r>
          </a:p>
        </p:txBody>
      </p:sp>
      <p:sp>
        <p:nvSpPr>
          <p:cNvPr id="5" name="Slide Number Placeholder 4">
            <a:extLst>
              <a:ext uri="{FF2B5EF4-FFF2-40B4-BE49-F238E27FC236}">
                <a16:creationId xmlns:a16="http://schemas.microsoft.com/office/drawing/2014/main" id="{E486394E-2AF4-BBA9-5269-BFE67721B977}"/>
              </a:ext>
            </a:extLst>
          </p:cNvPr>
          <p:cNvSpPr>
            <a:spLocks noGrp="1"/>
          </p:cNvSpPr>
          <p:nvPr>
            <p:ph type="sldNum" sz="quarter" idx="12"/>
          </p:nvPr>
        </p:nvSpPr>
        <p:spPr>
          <a:xfrm>
            <a:off x="911352" y="6246622"/>
            <a:ext cx="118872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10" name="Content Placeholder 9" descr="A diagram of a neural network&#10;&#10;Description automatically generated">
            <a:extLst>
              <a:ext uri="{FF2B5EF4-FFF2-40B4-BE49-F238E27FC236}">
                <a16:creationId xmlns:a16="http://schemas.microsoft.com/office/drawing/2014/main" id="{5F9B0DA1-4CCE-B7D9-F47F-56467A887093}"/>
              </a:ext>
            </a:extLst>
          </p:cNvPr>
          <p:cNvPicPr>
            <a:picLocks noGrp="1" noChangeAspect="1"/>
          </p:cNvPicPr>
          <p:nvPr>
            <p:ph sz="quarter" idx="13"/>
          </p:nvPr>
        </p:nvPicPr>
        <p:blipFill>
          <a:blip r:embed="rId2"/>
          <a:stretch>
            <a:fillRect/>
          </a:stretch>
        </p:blipFill>
        <p:spPr>
          <a:xfrm>
            <a:off x="5492253" y="2027238"/>
            <a:ext cx="4834932" cy="3902075"/>
          </a:xfrm>
        </p:spPr>
      </p:pic>
    </p:spTree>
    <p:extLst>
      <p:ext uri="{BB962C8B-B14F-4D97-AF65-F5344CB8AC3E}">
        <p14:creationId xmlns:p14="http://schemas.microsoft.com/office/powerpoint/2010/main" val="13299363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6000" y="740899"/>
            <a:ext cx="5641897" cy="3316893"/>
          </a:xfrm>
        </p:spPr>
        <p:txBody>
          <a:bodyPr/>
          <a:lstStyle/>
          <a:p>
            <a:r>
              <a:rPr lang="en-US" dirty="0"/>
              <a:t>Implementation and Results</a:t>
            </a:r>
            <a:endParaRPr lang="en-ZA" dirty="0"/>
          </a:p>
        </p:txBody>
      </p:sp>
    </p:spTree>
    <p:extLst>
      <p:ext uri="{BB962C8B-B14F-4D97-AF65-F5344CB8AC3E}">
        <p14:creationId xmlns:p14="http://schemas.microsoft.com/office/powerpoint/2010/main" val="404339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r>
              <a:rPr lang="en-US" dirty="0"/>
              <a:t>Define model and training</a:t>
            </a:r>
            <a:endParaRPr lang="en-ZA" dirty="0"/>
          </a:p>
        </p:txBody>
      </p:sp>
      <p:pic>
        <p:nvPicPr>
          <p:cNvPr id="15" name="Content Placeholder 14">
            <a:extLst>
              <a:ext uri="{FF2B5EF4-FFF2-40B4-BE49-F238E27FC236}">
                <a16:creationId xmlns:a16="http://schemas.microsoft.com/office/drawing/2014/main" id="{D4A36405-25B8-6908-C7A8-0931D5ACE03E}"/>
              </a:ext>
            </a:extLst>
          </p:cNvPr>
          <p:cNvPicPr>
            <a:picLocks noGrp="1" noChangeAspect="1"/>
          </p:cNvPicPr>
          <p:nvPr>
            <p:ph sz="quarter" idx="14"/>
          </p:nvPr>
        </p:nvPicPr>
        <p:blipFill>
          <a:blip r:embed="rId2"/>
          <a:stretch>
            <a:fillRect/>
          </a:stretch>
        </p:blipFill>
        <p:spPr>
          <a:xfrm>
            <a:off x="6410325" y="3209539"/>
            <a:ext cx="4887913" cy="1415234"/>
          </a:xfrm>
        </p:spPr>
      </p:pic>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pic>
        <p:nvPicPr>
          <p:cNvPr id="5" name="Picture 4">
            <a:extLst>
              <a:ext uri="{FF2B5EF4-FFF2-40B4-BE49-F238E27FC236}">
                <a16:creationId xmlns:a16="http://schemas.microsoft.com/office/drawing/2014/main" id="{E69F1939-ED4B-6676-5996-F0AF61051FA4}"/>
              </a:ext>
            </a:extLst>
          </p:cNvPr>
          <p:cNvPicPr>
            <a:picLocks noChangeAspect="1"/>
          </p:cNvPicPr>
          <p:nvPr/>
        </p:nvPicPr>
        <p:blipFill>
          <a:blip r:embed="rId3"/>
          <a:stretch>
            <a:fillRect/>
          </a:stretch>
        </p:blipFill>
        <p:spPr>
          <a:xfrm>
            <a:off x="733345" y="2460746"/>
            <a:ext cx="5676980" cy="2912820"/>
          </a:xfrm>
          <a:prstGeom prst="rect">
            <a:avLst/>
          </a:prstGeom>
        </p:spPr>
      </p:pic>
    </p:spTree>
    <p:extLst>
      <p:ext uri="{BB962C8B-B14F-4D97-AF65-F5344CB8AC3E}">
        <p14:creationId xmlns:p14="http://schemas.microsoft.com/office/powerpoint/2010/main" val="104147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Confusion matrix</a:t>
            </a: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24</a:t>
            </a:fld>
            <a:endParaRPr lang="en-US" dirty="0"/>
          </a:p>
        </p:txBody>
      </p:sp>
      <p:pic>
        <p:nvPicPr>
          <p:cNvPr id="13" name="Picture 12" descr="A blue squares with white text&#10;&#10;Description automatically generated">
            <a:extLst>
              <a:ext uri="{FF2B5EF4-FFF2-40B4-BE49-F238E27FC236}">
                <a16:creationId xmlns:a16="http://schemas.microsoft.com/office/drawing/2014/main" id="{FABEE0EA-DAE4-069C-D1D1-2002E77E4C9D}"/>
              </a:ext>
            </a:extLst>
          </p:cNvPr>
          <p:cNvPicPr>
            <a:picLocks noChangeAspect="1"/>
          </p:cNvPicPr>
          <p:nvPr/>
        </p:nvPicPr>
        <p:blipFill>
          <a:blip r:embed="rId2"/>
          <a:stretch>
            <a:fillRect/>
          </a:stretch>
        </p:blipFill>
        <p:spPr>
          <a:xfrm>
            <a:off x="471033" y="2207580"/>
            <a:ext cx="3649819" cy="2891959"/>
          </a:xfrm>
          <a:prstGeom prst="rect">
            <a:avLst/>
          </a:prstGeom>
        </p:spPr>
      </p:pic>
      <p:pic>
        <p:nvPicPr>
          <p:cNvPr id="15" name="Picture 14" descr="A blue squares with white text&#10;&#10;Description automatically generated">
            <a:extLst>
              <a:ext uri="{FF2B5EF4-FFF2-40B4-BE49-F238E27FC236}">
                <a16:creationId xmlns:a16="http://schemas.microsoft.com/office/drawing/2014/main" id="{443EF7E4-DE48-F43A-3883-A9B266E49F79}"/>
              </a:ext>
            </a:extLst>
          </p:cNvPr>
          <p:cNvPicPr>
            <a:picLocks noChangeAspect="1"/>
          </p:cNvPicPr>
          <p:nvPr/>
        </p:nvPicPr>
        <p:blipFill>
          <a:blip r:embed="rId3"/>
          <a:stretch>
            <a:fillRect/>
          </a:stretch>
        </p:blipFill>
        <p:spPr>
          <a:xfrm>
            <a:off x="4354813" y="2207580"/>
            <a:ext cx="3649820" cy="2891959"/>
          </a:xfrm>
          <a:prstGeom prst="rect">
            <a:avLst/>
          </a:prstGeom>
        </p:spPr>
      </p:pic>
      <p:pic>
        <p:nvPicPr>
          <p:cNvPr id="17" name="Picture 16" descr="A blue squares with black text&#10;&#10;Description automatically generated">
            <a:extLst>
              <a:ext uri="{FF2B5EF4-FFF2-40B4-BE49-F238E27FC236}">
                <a16:creationId xmlns:a16="http://schemas.microsoft.com/office/drawing/2014/main" id="{CEAE0480-320E-FEB8-7713-41F680EB4916}"/>
              </a:ext>
            </a:extLst>
          </p:cNvPr>
          <p:cNvPicPr>
            <a:picLocks noChangeAspect="1"/>
          </p:cNvPicPr>
          <p:nvPr/>
        </p:nvPicPr>
        <p:blipFill>
          <a:blip r:embed="rId4"/>
          <a:stretch>
            <a:fillRect/>
          </a:stretch>
        </p:blipFill>
        <p:spPr>
          <a:xfrm>
            <a:off x="8238593" y="2207580"/>
            <a:ext cx="3649819" cy="2891959"/>
          </a:xfrm>
          <a:prstGeom prst="rect">
            <a:avLst/>
          </a:prstGeom>
        </p:spPr>
      </p:pic>
    </p:spTree>
    <p:extLst>
      <p:ext uri="{BB962C8B-B14F-4D97-AF65-F5344CB8AC3E}">
        <p14:creationId xmlns:p14="http://schemas.microsoft.com/office/powerpoint/2010/main" val="81220903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vi-VN" dirty="0"/>
              <a:t>Conclusion</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10386886" cy="3687763"/>
          </a:xfrm>
        </p:spPr>
        <p:txBody>
          <a:bodyPr>
            <a:normAutofit/>
          </a:bodyPr>
          <a:lstStyle/>
          <a:p>
            <a:pPr>
              <a:lnSpc>
                <a:spcPct val="200000"/>
              </a:lnSpc>
            </a:pPr>
            <a:r>
              <a:rPr lang="en-US" dirty="0"/>
              <a:t>Developed a Facial Emotion Recognition (FER) system using LBP and HOG feature extraction.</a:t>
            </a:r>
          </a:p>
          <a:p>
            <a:pPr>
              <a:lnSpc>
                <a:spcPct val="200000"/>
              </a:lnSpc>
            </a:pPr>
            <a:r>
              <a:rPr lang="en-US" dirty="0"/>
              <a:t>Utilized MLP, Random Forest, and SGD Classifier for emotion classification.</a:t>
            </a:r>
          </a:p>
          <a:p>
            <a:pPr>
              <a:lnSpc>
                <a:spcPct val="200000"/>
              </a:lnSpc>
            </a:pPr>
            <a:r>
              <a:rPr lang="en-US" dirty="0"/>
              <a:t>Achieved moderate success, with room for improvement in recognizing emotions.</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168446511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vi-VN" dirty="0"/>
              <a:t>Nam Van Hai Phan </a:t>
            </a:r>
          </a:p>
          <a:p>
            <a:r>
              <a:rPr lang="vi-VN" dirty="0"/>
              <a:t>SE182309</a:t>
            </a:r>
          </a:p>
          <a:p>
            <a:r>
              <a:rPr lang="en-US" dirty="0"/>
              <a:t>Computer Vision-SU24</a:t>
            </a:r>
          </a:p>
          <a:p>
            <a:r>
              <a:rPr lang="vi-VN" dirty="0">
                <a:hlinkClick r:id="rId2"/>
              </a:rPr>
              <a:t>nampvhse182309@fpt.edu.vn</a:t>
            </a:r>
            <a:endParaRPr lang="vi-VN" dirty="0"/>
          </a:p>
        </p:txBody>
      </p:sp>
    </p:spTree>
    <p:extLst>
      <p:ext uri="{BB962C8B-B14F-4D97-AF65-F5344CB8AC3E}">
        <p14:creationId xmlns:p14="http://schemas.microsoft.com/office/powerpoint/2010/main" val="3493061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Overview of Facial Emotion Recognition (FER)</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924707" y="439547"/>
            <a:ext cx="8297380" cy="713232"/>
          </a:xfrm>
        </p:spPr>
        <p:txBody>
          <a:bodyPr/>
          <a:lstStyle/>
          <a:p>
            <a:r>
              <a:rPr lang="en-US" dirty="0"/>
              <a:t>What is FER?</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911352" y="1316433"/>
            <a:ext cx="8324089" cy="1866314"/>
          </a:xfrm>
        </p:spPr>
        <p:txBody>
          <a:bodyPr/>
          <a:lstStyle/>
          <a:p>
            <a:r>
              <a:rPr lang="en-US" dirty="0"/>
              <a:t>A vital aspect of computer vision and AI</a:t>
            </a:r>
            <a:endParaRPr lang="vi-VN" dirty="0"/>
          </a:p>
          <a:p>
            <a:r>
              <a:rPr lang="en-US" dirty="0"/>
              <a:t>Automatically identifies human emotions from facial expressions</a:t>
            </a:r>
            <a:endParaRPr lang="vi-VN" dirty="0"/>
          </a:p>
          <a:p>
            <a:r>
              <a:rPr lang="en-US" dirty="0"/>
              <a:t>Enhances human-computer interaction, improves healthcare, and enables targeted marketing strategies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7" name="Title 1">
            <a:extLst>
              <a:ext uri="{FF2B5EF4-FFF2-40B4-BE49-F238E27FC236}">
                <a16:creationId xmlns:a16="http://schemas.microsoft.com/office/drawing/2014/main" id="{7C6BF215-C736-9598-3E12-2447EA609A83}"/>
              </a:ext>
            </a:extLst>
          </p:cNvPr>
          <p:cNvSpPr txBox="1">
            <a:spLocks/>
          </p:cNvSpPr>
          <p:nvPr/>
        </p:nvSpPr>
        <p:spPr>
          <a:xfrm>
            <a:off x="942995" y="3042069"/>
            <a:ext cx="8297380" cy="698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cap="all" baseline="0">
                <a:solidFill>
                  <a:schemeClr val="tx1"/>
                </a:solidFill>
                <a:latin typeface="+mj-lt"/>
                <a:ea typeface="+mj-ea"/>
                <a:cs typeface="+mj-cs"/>
              </a:defRPr>
            </a:lvl1pPr>
          </a:lstStyle>
          <a:p>
            <a:r>
              <a:rPr lang="en-US" dirty="0"/>
              <a:t>Why FER Matters:</a:t>
            </a:r>
            <a:endParaRPr lang="en-ZA" dirty="0"/>
          </a:p>
        </p:txBody>
      </p:sp>
      <p:sp>
        <p:nvSpPr>
          <p:cNvPr id="8" name="Text Placeholder 3">
            <a:extLst>
              <a:ext uri="{FF2B5EF4-FFF2-40B4-BE49-F238E27FC236}">
                <a16:creationId xmlns:a16="http://schemas.microsoft.com/office/drawing/2014/main" id="{E7D8425E-5597-FE59-9162-BAFB9AF08AB1}"/>
              </a:ext>
            </a:extLst>
          </p:cNvPr>
          <p:cNvSpPr txBox="1">
            <a:spLocks/>
          </p:cNvSpPr>
          <p:nvPr/>
        </p:nvSpPr>
        <p:spPr>
          <a:xfrm>
            <a:off x="929640" y="3904303"/>
            <a:ext cx="8324089" cy="2707444"/>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4pPr>
            <a:lvl5pPr marL="2171700" indent="-342900" algn="l" defTabSz="914400" rtl="0" eaLnBrk="1" latinLnBrk="0" hangingPunct="1">
              <a:lnSpc>
                <a:spcPts val="24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Fundamental to communication: Helps us understand each other's intentions and emotional states.</a:t>
            </a:r>
            <a:endParaRPr lang="vi-VN" dirty="0"/>
          </a:p>
          <a:p>
            <a:r>
              <a:rPr lang="en-US" dirty="0"/>
              <a:t>Real-world applications:</a:t>
            </a:r>
            <a:endParaRPr lang="vi-VN" dirty="0"/>
          </a:p>
          <a:p>
            <a:pPr lvl="1"/>
            <a:r>
              <a:rPr lang="en-US" dirty="0"/>
              <a:t>Healthcare: Detecting emotional distress in patients.</a:t>
            </a:r>
            <a:endParaRPr lang="vi-VN" dirty="0"/>
          </a:p>
          <a:p>
            <a:pPr lvl="1"/>
            <a:r>
              <a:rPr lang="en-US" dirty="0"/>
              <a:t>Marketing: Analyzing consumer reactions to products.</a:t>
            </a:r>
            <a:endParaRPr lang="vi-VN" dirty="0"/>
          </a:p>
          <a:p>
            <a:pPr lvl="1"/>
            <a:r>
              <a:rPr lang="en-US" dirty="0"/>
              <a:t>Automotive: Monitoring driver alertness for safety.</a:t>
            </a:r>
          </a:p>
        </p:txBody>
      </p:sp>
    </p:spTree>
    <p:extLst>
      <p:ext uri="{BB962C8B-B14F-4D97-AF65-F5344CB8AC3E}">
        <p14:creationId xmlns:p14="http://schemas.microsoft.com/office/powerpoint/2010/main" val="12516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Our Approach:</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dirty="0"/>
              <a:t>Traditional Machine Learning: Focusing on established, interpretable methods.</a:t>
            </a:r>
            <a:endParaRPr lang="vi-VN" dirty="0"/>
          </a:p>
          <a:p>
            <a:r>
              <a:rPr lang="en-US" dirty="0"/>
              <a:t>Feature Extraction: Utilizing Local Binary Patterns (LBP) and Histogram of Oriented Gradients (HOG) to capture unique facial characteristics.</a:t>
            </a:r>
            <a:endParaRPr lang="vi-VN" dirty="0"/>
          </a:p>
          <a:p>
            <a:r>
              <a:rPr lang="en-US" dirty="0"/>
              <a:t>Classification Models: Employing Multilayer Perceptron (MLP), Random Forest, and </a:t>
            </a:r>
            <a:r>
              <a:rPr lang="en-US" dirty="0" err="1"/>
              <a:t>SGDClassifier</a:t>
            </a:r>
            <a:r>
              <a:rPr lang="en-US" dirty="0"/>
              <a:t> for accurate emotion prediction.</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10783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Project Goals</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4084320"/>
            <a:ext cx="5864225" cy="2362835"/>
          </a:xfrm>
        </p:spPr>
        <p:txBody>
          <a:bodyPr/>
          <a:lstStyle/>
          <a:p>
            <a:r>
              <a:rPr lang="en-US" dirty="0"/>
              <a:t>Confidence-building strategies</a:t>
            </a:r>
          </a:p>
        </p:txBody>
      </p:sp>
    </p:spTree>
    <p:extLst>
      <p:ext uri="{BB962C8B-B14F-4D97-AF65-F5344CB8AC3E}">
        <p14:creationId xmlns:p14="http://schemas.microsoft.com/office/powerpoint/2010/main" val="359081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Project Goals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b="1" dirty="0"/>
              <a:t>Develop a robust FER </a:t>
            </a:r>
            <a:r>
              <a:rPr lang="vi-VN" b="1" dirty="0"/>
              <a:t>pipeline</a:t>
            </a:r>
            <a:r>
              <a:rPr lang="en-US" dirty="0"/>
              <a:t>: Accurately classify emotions from facial images using LBP, HOG, and our chosen machine learning models.</a:t>
            </a:r>
            <a:endParaRPr lang="vi-VN" dirty="0"/>
          </a:p>
          <a:p>
            <a:r>
              <a:rPr lang="en-US" b="1" dirty="0"/>
              <a:t>Evaluate performance</a:t>
            </a:r>
            <a:r>
              <a:rPr lang="en-US" dirty="0"/>
              <a:t>: Rigorously test the model on </a:t>
            </a:r>
            <a:r>
              <a:rPr lang="vi-VN" dirty="0"/>
              <a:t>FER2013</a:t>
            </a:r>
            <a:r>
              <a:rPr lang="en-US" dirty="0"/>
              <a:t> dataset to ensure its effectiveness across different populations and environments.</a:t>
            </a:r>
            <a:endParaRPr lang="vi-VN" dirty="0"/>
          </a:p>
          <a:p>
            <a:r>
              <a:rPr lang="en-US" b="1" dirty="0"/>
              <a:t>Explore potential improvements</a:t>
            </a:r>
            <a:r>
              <a:rPr lang="en-US" dirty="0"/>
              <a:t>: Investigate ways to enhance accuracy and efficiency, such as feature selection and model optimization.</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038341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normAutofit/>
          </a:bodyPr>
          <a:lstStyle/>
          <a:p>
            <a:r>
              <a:rPr lang="en-US" sz="3600" dirty="0"/>
              <a:t>methodology</a:t>
            </a:r>
          </a:p>
        </p:txBody>
      </p:sp>
    </p:spTree>
    <p:extLst>
      <p:ext uri="{BB962C8B-B14F-4D97-AF65-F5344CB8AC3E}">
        <p14:creationId xmlns:p14="http://schemas.microsoft.com/office/powerpoint/2010/main" val="394995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Local Binary Patterns (LBP)</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6355" y="1661746"/>
            <a:ext cx="8324089" cy="1767254"/>
          </a:xfrm>
        </p:spPr>
        <p:txBody>
          <a:bodyPr>
            <a:normAutofit/>
          </a:bodyPr>
          <a:lstStyle/>
          <a:p>
            <a:r>
              <a:rPr lang="en-US" b="1" dirty="0"/>
              <a:t>What is LBP?</a:t>
            </a:r>
          </a:p>
          <a:p>
            <a:pPr lvl="1"/>
            <a:r>
              <a:rPr lang="en-US" dirty="0"/>
              <a:t>A texture descriptor that analyzes local pixel neighborhoods.</a:t>
            </a:r>
          </a:p>
          <a:p>
            <a:pPr lvl="1"/>
            <a:r>
              <a:rPr lang="en-US" dirty="0"/>
              <a:t>Compares a pixel to its neighbors, creating a binary code.</a:t>
            </a:r>
          </a:p>
          <a:p>
            <a:pPr lvl="1"/>
            <a:r>
              <a:rPr lang="en-US" dirty="0"/>
              <a:t>Forms a histogram to represent the image's texture distribution.</a:t>
            </a:r>
            <a:endParaRPr lang="vi-VN"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4102" name="Picture 6" descr="Figure 4: An example of computing the LBP representation (right) from the original input image (left).">
            <a:extLst>
              <a:ext uri="{FF2B5EF4-FFF2-40B4-BE49-F238E27FC236}">
                <a16:creationId xmlns:a16="http://schemas.microsoft.com/office/drawing/2014/main" id="{29ED3C0F-34E7-F201-6D96-D2921D856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55" y="3429000"/>
            <a:ext cx="4762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F541A-127E-F90D-534A-0273D23D1258}"/>
              </a:ext>
            </a:extLst>
          </p:cNvPr>
          <p:cNvSpPr txBox="1"/>
          <p:nvPr/>
        </p:nvSpPr>
        <p:spPr>
          <a:xfrm>
            <a:off x="5628855" y="3429000"/>
            <a:ext cx="6097464" cy="2862322"/>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lnSpc>
                <a:spcPts val="2400"/>
              </a:lnSpc>
            </a:pPr>
            <a:r>
              <a:rPr lang="en-US" sz="2000" b="1" dirty="0"/>
              <a:t>Why LBP for FER?</a:t>
            </a:r>
            <a:endParaRPr lang="vi-VN" sz="2000" b="1" dirty="0"/>
          </a:p>
          <a:p>
            <a:pPr marL="285750" indent="-285750">
              <a:lnSpc>
                <a:spcPts val="2400"/>
              </a:lnSpc>
              <a:buFont typeface="Arial" panose="020B0604020202020204" pitchFamily="34" charset="0"/>
              <a:buChar char="•"/>
            </a:pPr>
            <a:r>
              <a:rPr lang="en-US" sz="2000" dirty="0"/>
              <a:t>Computationally efficient: Real-time emotion recognition.</a:t>
            </a:r>
            <a:endParaRPr lang="vi-VN" sz="2000" dirty="0"/>
          </a:p>
          <a:p>
            <a:pPr marL="285750" indent="-285750">
              <a:lnSpc>
                <a:spcPts val="2400"/>
              </a:lnSpc>
              <a:buFont typeface="Arial" panose="020B0604020202020204" pitchFamily="34" charset="0"/>
              <a:buChar char="•"/>
            </a:pPr>
            <a:r>
              <a:rPr lang="en-US" sz="2000" dirty="0"/>
              <a:t>Robust to illumination changes: Works well in various lighting conditions.</a:t>
            </a:r>
            <a:endParaRPr lang="vi-VN" sz="2000" dirty="0"/>
          </a:p>
          <a:p>
            <a:pPr marL="285750" indent="-285750">
              <a:lnSpc>
                <a:spcPts val="2400"/>
              </a:lnSpc>
              <a:buFont typeface="Arial" panose="020B0604020202020204" pitchFamily="34" charset="0"/>
              <a:buChar char="•"/>
            </a:pPr>
            <a:r>
              <a:rPr lang="en-US" sz="2000" dirty="0"/>
              <a:t>Captures subtle variations: Detects nuances around eyes, mouth, and cheeks crucial for differentiating emotions (e.g., happiness vs. sadness</a:t>
            </a:r>
            <a:r>
              <a:rPr lang="en-US" dirty="0"/>
              <a:t>).</a:t>
            </a:r>
            <a:endParaRPr lang="vi-VN" dirty="0"/>
          </a:p>
        </p:txBody>
      </p:sp>
    </p:spTree>
    <p:extLst>
      <p:ext uri="{BB962C8B-B14F-4D97-AF65-F5344CB8AC3E}">
        <p14:creationId xmlns:p14="http://schemas.microsoft.com/office/powerpoint/2010/main" val="31132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02"/>
                                        </p:tgtEl>
                                        <p:attrNameLst>
                                          <p:attrName>style.visibility</p:attrName>
                                        </p:attrNameLst>
                                      </p:cBhvr>
                                      <p:to>
                                        <p:strVal val="visible"/>
                                      </p:to>
                                    </p:set>
                                    <p:animEffect transition="in" filter="fade">
                                      <p:cBhvr>
                                        <p:cTn id="21" dur="500"/>
                                        <p:tgtEl>
                                          <p:spTgt spid="410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p:bldLst>
  </p:timing>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TotalTime>462</TotalTime>
  <Words>1086</Words>
  <Application>Microsoft Office PowerPoint</Application>
  <PresentationFormat>Widescreen</PresentationFormat>
  <Paragraphs>121</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CharterBT-Roman</vt:lpstr>
      <vt:lpstr>CMTT12</vt:lpstr>
      <vt:lpstr>Arial</vt:lpstr>
      <vt:lpstr>Avenir Next LT Pro Light</vt:lpstr>
      <vt:lpstr>Calibri</vt:lpstr>
      <vt:lpstr>Open Sans</vt:lpstr>
      <vt:lpstr>Posterama</vt:lpstr>
      <vt:lpstr>Custom</vt:lpstr>
      <vt:lpstr>Emotion Recognition with Machine Learning</vt:lpstr>
      <vt:lpstr>Outline</vt:lpstr>
      <vt:lpstr>Overview of Facial Emotion Recognition (FER)</vt:lpstr>
      <vt:lpstr>What is FER?</vt:lpstr>
      <vt:lpstr>Our Approach:</vt:lpstr>
      <vt:lpstr>Project Goals</vt:lpstr>
      <vt:lpstr>Project Goals</vt:lpstr>
      <vt:lpstr>methodology</vt:lpstr>
      <vt:lpstr>Local Binary Patterns (LBP)</vt:lpstr>
      <vt:lpstr>How do LBP work?</vt:lpstr>
      <vt:lpstr>Histograms of Oriented Gradients (HOG)</vt:lpstr>
      <vt:lpstr>LBP and HOG in FER – A Powerful Combination</vt:lpstr>
      <vt:lpstr>Dataset</vt:lpstr>
      <vt:lpstr>About FER-2013 Dataset</vt:lpstr>
      <vt:lpstr>FER-2013 Data Structure</vt:lpstr>
      <vt:lpstr>Processing imbalanced data</vt:lpstr>
      <vt:lpstr>Face Feature Extraction</vt:lpstr>
      <vt:lpstr>Face Feature Visualization of training set</vt:lpstr>
      <vt:lpstr>Random Forest</vt:lpstr>
      <vt:lpstr>Stochastic Gradient Descent</vt:lpstr>
      <vt:lpstr>Multilayer Perceptron </vt:lpstr>
      <vt:lpstr>Implementation and Results</vt:lpstr>
      <vt:lpstr>Define model and training</vt:lpstr>
      <vt:lpstr>Confusion matrix</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Nam Nam Nhu Nhu</dc:creator>
  <cp:lastModifiedBy>Nam Nam Nhu Nhu</cp:lastModifiedBy>
  <cp:revision>14</cp:revision>
  <dcterms:created xsi:type="dcterms:W3CDTF">2024-07-03T09:41:55Z</dcterms:created>
  <dcterms:modified xsi:type="dcterms:W3CDTF">2024-07-08T13:53:20Z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